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78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5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0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59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99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94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28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68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0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83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AABA-606C-4557-B807-2FD2F95F8336}" type="datetimeFigureOut">
              <a:rPr lang="es-CL" smtClean="0"/>
              <a:t>14-05-2018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A165-05CE-4E33-910D-339D0B324E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1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692696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i="1" dirty="0" smtClean="0">
                <a:solidFill>
                  <a:srgbClr val="FF0000"/>
                </a:solidFill>
                <a:latin typeface="Arial Black" pitchFamily="34" charset="0"/>
              </a:rPr>
              <a:t>PLAN       DE   SEGURIDAD ESCOLAR    </a:t>
            </a:r>
          </a:p>
          <a:p>
            <a:pPr algn="ctr"/>
            <a:endParaRPr lang="es-CL" sz="2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L" sz="40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COMPLEJO EDUCACIONAL </a:t>
            </a:r>
          </a:p>
          <a:p>
            <a:pPr algn="ctr"/>
            <a:r>
              <a:rPr lang="es-CL" sz="40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MONSEÑOR LUIS ARTURO PEREZ</a:t>
            </a:r>
          </a:p>
          <a:p>
            <a:pPr algn="ctr"/>
            <a:r>
              <a:rPr lang="es-CL" sz="2800" b="1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        </a:t>
            </a:r>
          </a:p>
          <a:p>
            <a:pPr algn="ctr"/>
            <a:endParaRPr lang="es-CL" sz="2800" b="1" i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s-CL" sz="40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R E C O M E N D A C I O N E S</a:t>
            </a:r>
            <a:endParaRPr lang="es-CL" sz="4000" b="1" i="1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47929"/>
              </p:ext>
            </p:extLst>
          </p:nvPr>
        </p:nvGraphicFramePr>
        <p:xfrm>
          <a:off x="3310868" y="4797152"/>
          <a:ext cx="1295946" cy="12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otografía de Photo Editor" r:id="rId3" imgW="5296639" imgH="5219048" progId="MSPhotoEd.3">
                  <p:embed/>
                </p:oleObj>
              </mc:Choice>
              <mc:Fallback>
                <p:oleObj name="Fotografía de Photo Editor" r:id="rId3" imgW="5296639" imgH="52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868" y="4797152"/>
                        <a:ext cx="1295946" cy="1277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3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 las funciones del Colaborador encargado de evacuación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Verificar que no queden personas en sala u oficina</a:t>
            </a:r>
          </a:p>
          <a:p>
            <a:r>
              <a:rPr lang="es-CL" dirty="0" smtClean="0"/>
              <a:t>Portar su casaquilla de identificación y seguridad.</a:t>
            </a:r>
          </a:p>
          <a:p>
            <a:r>
              <a:rPr lang="es-CL" dirty="0" smtClean="0"/>
              <a:t>Verificar que se pueden ocupar los lugares de trabajo antes de retomar las actividades normales</a:t>
            </a:r>
          </a:p>
          <a:p>
            <a:r>
              <a:rPr lang="es-CL" dirty="0" smtClean="0"/>
              <a:t>Completar ficha de evaluación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671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GLOSARIO</a:t>
            </a:r>
            <a:endParaRPr lang="es-CL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10877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Lugar de Protección Sísmica:   </a:t>
            </a:r>
            <a:r>
              <a:rPr lang="es-CL" dirty="0" smtClean="0"/>
              <a:t>Es aquel que se encuentra protegido o alejado de una caída o volcamiento de objetos que atenten contra tu persona.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170080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Zona de Seguridad</a:t>
            </a:r>
            <a:r>
              <a:rPr lang="es-CL" dirty="0" smtClean="0"/>
              <a:t>: se encuentra siempre fuera del  inmueble, alejada del área de impacto por la caída de muros, cables u otros elementos.  Siempre están demarcadas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256490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Sismo</a:t>
            </a:r>
            <a:r>
              <a:rPr lang="es-CL" dirty="0" smtClean="0"/>
              <a:t>: Proceso de liberación de energía que viaja por el interior de la tierra en forma de ondas, las que pueden ser percibidas por la población cuando llegan a la superficie con diferentes intensidades.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350100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Terremoto: </a:t>
            </a:r>
            <a:r>
              <a:rPr lang="es-CL" dirty="0" smtClean="0"/>
              <a:t>  En Chile llamamos terremoto a los sismos que producen intensidades altas en una región determinada y ocasionan daños  en infraestructura y/o pérdida de vidas humanas.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436510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Replica</a:t>
            </a:r>
            <a:r>
              <a:rPr lang="es-CL" dirty="0" smtClean="0"/>
              <a:t>:  Secuencia de sismos que ocurren luego de un terremoto principal, estas liberan la energía residual no liberada por el terremoto principal y su área de ocurrencia indica el tamaño  de la falla asociada al terremoto principal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55172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Punto de encuentro</a:t>
            </a:r>
            <a:r>
              <a:rPr lang="es-CL" dirty="0" smtClean="0"/>
              <a:t>:  es un lugar exterior de un inmueble que se encuentra en una zona segura y que se caracteriza por ser distinguible y recordable por las personas. Permite reunirse cuando ha sucedido el evento.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3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70167"/>
              </p:ext>
            </p:extLst>
          </p:nvPr>
        </p:nvGraphicFramePr>
        <p:xfrm>
          <a:off x="3616435" y="3488690"/>
          <a:ext cx="1531629" cy="150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Fotografía de Photo Editor" r:id="rId3" imgW="5296639" imgH="5219048" progId="MSPhotoEd.3">
                  <p:embed/>
                </p:oleObj>
              </mc:Choice>
              <mc:Fallback>
                <p:oleObj name="Fotografía de Photo Editor" r:id="rId3" imgW="5296639" imgH="5219048" progId="MSPhotoEd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435" y="3488690"/>
                        <a:ext cx="1531629" cy="1509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2575" y="554501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ORIENTACION-ENFERMERIA-COORDINACION ESTUDIANTIL-CRA- AUXILIARES- PASTORAL, DEPARTAMENTOS- APODERADOS –ESTUDIANTES-ACLE-MANIPULADORAS ALIM-CASINO</a:t>
            </a:r>
            <a:endParaRPr lang="es-C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26064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ORIENTACION-ENFERMERIA-COORDINACION ESTUDIANTIL-CRA- AUXILIARES- PASTORAL, DEPARTAMENTOS- APODERADOS –ESTUDIANTES-ACLE-MANIPULADORAS ALIM-CASINO</a:t>
            </a:r>
            <a:endParaRPr lang="es-CL" b="1" dirty="0"/>
          </a:p>
        </p:txBody>
      </p:sp>
      <p:sp>
        <p:nvSpPr>
          <p:cNvPr id="2" name="1 Rectángulo"/>
          <p:cNvSpPr/>
          <p:nvPr/>
        </p:nvSpPr>
        <p:spPr>
          <a:xfrm>
            <a:off x="112574" y="1628800"/>
            <a:ext cx="90314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TAREA DE TODOS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85235" y="424989"/>
            <a:ext cx="6199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b="1" dirty="0" smtClean="0">
                <a:latin typeface="Arial" pitchFamily="34" charset="0"/>
                <a:cs typeface="Arial" pitchFamily="34" charset="0"/>
              </a:rPr>
              <a:t>MESA TECNICA DEL EQUIPO EVACUACION ESCOLAR</a:t>
            </a:r>
            <a:endParaRPr kumimoji="0" 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08871"/>
              </p:ext>
            </p:extLst>
          </p:nvPr>
        </p:nvGraphicFramePr>
        <p:xfrm>
          <a:off x="760413" y="1562100"/>
          <a:ext cx="7735887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o" r:id="rId4" imgW="6468161" imgH="3074311" progId="Word.Document.12">
                  <p:embed/>
                </p:oleObj>
              </mc:Choice>
              <mc:Fallback>
                <p:oleObj name="Documento" r:id="rId4" imgW="6468161" imgH="3074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413" y="1562100"/>
                        <a:ext cx="7735887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16632"/>
            <a:ext cx="329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rgbClr val="0070C0"/>
                </a:solidFill>
              </a:rPr>
              <a:t>INTRODUCCION: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6795" y="620688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Nadie pone en duda la capacidad de los chilenos frente a la adversidad y la capacidad  para </a:t>
            </a:r>
            <a:r>
              <a:rPr lang="es-ES" sz="1400" b="1" dirty="0"/>
              <a:t>sobreponerse</a:t>
            </a:r>
            <a:r>
              <a:rPr lang="es-ES" sz="1400" dirty="0"/>
              <a:t> a los diversos eventos  destructivos que a han afectado a nuestro país y a su desarrollo, sin embargo se hace urgente reforzar en nuestra comunidad la capacidad de </a:t>
            </a:r>
            <a:r>
              <a:rPr lang="es-ES" sz="1400" b="1" dirty="0"/>
              <a:t>anteponerse </a:t>
            </a:r>
            <a:r>
              <a:rPr lang="es-ES" sz="1400" dirty="0"/>
              <a:t>a estas situaciones como parte de un proceso integral de desarrollo sostenible.</a:t>
            </a:r>
            <a:endParaRPr lang="es-CL" sz="1400" dirty="0"/>
          </a:p>
          <a:p>
            <a:pPr algn="just"/>
            <a:r>
              <a:rPr lang="es-ES" sz="1400" dirty="0"/>
              <a:t> </a:t>
            </a:r>
            <a:endParaRPr lang="es-CL" sz="1400" dirty="0"/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La meta es encaminarnos a  una cultura nacional de la prevención</a:t>
            </a:r>
            <a:r>
              <a:rPr lang="es-ES" sz="2000" dirty="0"/>
              <a:t>.</a:t>
            </a:r>
            <a:endParaRPr lang="es-CL" sz="2000" dirty="0"/>
          </a:p>
          <a:p>
            <a:pPr algn="just"/>
            <a:r>
              <a:rPr lang="es-ES" sz="1400" dirty="0"/>
              <a:t> </a:t>
            </a:r>
            <a:endParaRPr lang="es-CL" sz="1400" dirty="0"/>
          </a:p>
          <a:p>
            <a:pPr algn="just"/>
            <a:r>
              <a:rPr lang="es-ES" sz="1400" dirty="0"/>
              <a:t>	</a:t>
            </a:r>
            <a:r>
              <a:rPr lang="es-ES" sz="1600" dirty="0">
                <a:latin typeface="Arial Narrow" pitchFamily="34" charset="0"/>
              </a:rPr>
              <a:t>El cumplimiento de este propósito requiere de cambios de costumbre, de hábitos, de actitudes de vida, lo que, evidentemente,  nos sugiere que comencemos a trabajar esta cultura desde las edades tempranas, para los cual nuestro </a:t>
            </a:r>
            <a:r>
              <a:rPr lang="es-ES" sz="1600" dirty="0" smtClean="0">
                <a:latin typeface="Arial Narrow" pitchFamily="34" charset="0"/>
              </a:rPr>
              <a:t>contexto escolar  </a:t>
            </a:r>
            <a:r>
              <a:rPr lang="es-ES" sz="1600" dirty="0">
                <a:latin typeface="Arial Narrow" pitchFamily="34" charset="0"/>
              </a:rPr>
              <a:t>ofrece todas  las instancias para que esto se desarrolle.</a:t>
            </a:r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	</a:t>
            </a:r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 smtClean="0">
                <a:latin typeface="Arial Narrow" pitchFamily="34" charset="0"/>
              </a:rPr>
              <a:t>	La </a:t>
            </a:r>
            <a:r>
              <a:rPr lang="es-ES" sz="1600" dirty="0">
                <a:latin typeface="Arial Narrow" pitchFamily="34" charset="0"/>
              </a:rPr>
              <a:t>ONEMI, pone a disposición de todas las unidades educativas o Establecimientos educacionales del país  el Plan Integral de Seguridad </a:t>
            </a:r>
            <a:r>
              <a:rPr lang="es-ES" sz="1600" dirty="0" smtClean="0">
                <a:latin typeface="Arial Narrow" pitchFamily="34" charset="0"/>
              </a:rPr>
              <a:t>Escolar y hacemos nuestro los objetivos que nos propone:</a:t>
            </a:r>
          </a:p>
          <a:p>
            <a:pPr algn="just"/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 </a:t>
            </a:r>
            <a:r>
              <a:rPr lang="es-ES" sz="1600" dirty="0" smtClean="0">
                <a:latin typeface="Arial Narrow" pitchFamily="34" charset="0"/>
              </a:rPr>
              <a:t> </a:t>
            </a:r>
            <a:endParaRPr lang="es-CL" sz="800" dirty="0">
              <a:latin typeface="Arial Narrow" pitchFamily="34" charset="0"/>
            </a:endParaRPr>
          </a:p>
          <a:p>
            <a:pPr lvl="0" algn="just"/>
            <a:r>
              <a:rPr lang="es-ES" sz="1600" dirty="0">
                <a:latin typeface="Arial Narrow" pitchFamily="34" charset="0"/>
              </a:rPr>
              <a:t>Generar en la comunidad escolar una Actitud de Autoprotección, teniendo por sustento una responsabilidad colectiva frente a la seguridad. </a:t>
            </a:r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 </a:t>
            </a:r>
            <a:endParaRPr lang="es-CL" sz="800" dirty="0">
              <a:latin typeface="Arial Narrow" pitchFamily="34" charset="0"/>
            </a:endParaRPr>
          </a:p>
          <a:p>
            <a:pPr lvl="0" algn="just"/>
            <a:r>
              <a:rPr lang="es-ES" sz="1600" dirty="0">
                <a:latin typeface="Arial Narrow" pitchFamily="34" charset="0"/>
              </a:rPr>
              <a:t> Proporcionar a nuestros estudiantes un efectivo ambiente de seguridad integral mientras cumplen con sus actividades formativas. </a:t>
            </a:r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 </a:t>
            </a:r>
            <a:endParaRPr lang="es-CL" sz="800" dirty="0">
              <a:latin typeface="Arial Narrow" pitchFamily="34" charset="0"/>
            </a:endParaRPr>
          </a:p>
          <a:p>
            <a:pPr lvl="0" algn="just"/>
            <a:r>
              <a:rPr lang="es-ES" sz="1600" dirty="0">
                <a:latin typeface="Arial Narrow" pitchFamily="34" charset="0"/>
              </a:rPr>
              <a:t> Recuperar la capacidad operativa de la organización controlando o minimizando los efectos de una emergencia, poniendo en práctica normas y procedimientos para cada situación de emergencia. </a:t>
            </a:r>
            <a:endParaRPr lang="es-CL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 </a:t>
            </a:r>
            <a:endParaRPr lang="es-CL" sz="800" dirty="0">
              <a:latin typeface="Arial Narrow" pitchFamily="34" charset="0"/>
            </a:endParaRPr>
          </a:p>
          <a:p>
            <a:pPr lvl="0" algn="just"/>
            <a:r>
              <a:rPr lang="es-ES" sz="1600" dirty="0">
                <a:latin typeface="Arial Narrow" pitchFamily="34" charset="0"/>
              </a:rPr>
              <a:t> Constituir un modelo de protección y seguridad, replicable en el hogar.</a:t>
            </a:r>
            <a:endParaRPr lang="es-CL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860519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Por lo anterior, resulta fundamental estar preparados frente a un sismo de gran magnitud, identificando acciones que podemos realizar hoy  en nuestro colegio y también aquellas a realizar durante y después , que en conjunto nos ayudaran a prevenir consecuencias mayores. Entonces</a:t>
            </a:r>
            <a:r>
              <a:rPr lang="es-CL" dirty="0"/>
              <a:t> </a:t>
            </a:r>
            <a:r>
              <a:rPr lang="es-CL" dirty="0" smtClean="0"/>
              <a:t>es responsabilidad de todos conocer y practicar el Plan  de </a:t>
            </a:r>
            <a:r>
              <a:rPr lang="es-CL" dirty="0"/>
              <a:t>S</a:t>
            </a:r>
            <a:r>
              <a:rPr lang="es-CL" dirty="0" smtClean="0"/>
              <a:t>eguridad Escolar  de nuestro colegio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261077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Este documento tiene por objeto entregar recomendaciones a la comunidad en general  sobre las acciones a realizar «</a:t>
            </a:r>
            <a:r>
              <a:rPr lang="es-CL" dirty="0" smtClean="0">
                <a:solidFill>
                  <a:srgbClr val="FF0000"/>
                </a:solidFill>
              </a:rPr>
              <a:t>antes, durante y después</a:t>
            </a:r>
            <a:r>
              <a:rPr lang="es-CL" dirty="0" smtClean="0"/>
              <a:t>»  de sismos y terremotos, con el propósito de reducir el impacto en nuestros estudiantes  producto de estos fenómenos.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68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4000" b="1" dirty="0" smtClean="0">
                <a:solidFill>
                  <a:srgbClr val="C00000"/>
                </a:solidFill>
              </a:rPr>
              <a:t>Antes de un Sismo o Terremoto</a:t>
            </a:r>
            <a:endParaRPr lang="es-CL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420888"/>
            <a:ext cx="8517632" cy="2736304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Determinar si la construcción es sismo resistente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Identificar Lugares de Protección Sísmica y Zona de Seguridad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Determinar quien debe abrir la puerta en caso de emergencia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Conocer  el numero de ubicación en Zona de Seguridad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Conocer y ejecutar el recorrido a la </a:t>
            </a:r>
            <a:r>
              <a:rPr lang="es-CL" sz="2400" b="1" dirty="0">
                <a:solidFill>
                  <a:srgbClr val="FF0000"/>
                </a:solidFill>
              </a:rPr>
              <a:t> </a:t>
            </a:r>
            <a:r>
              <a:rPr lang="es-CL" sz="2400" b="1" dirty="0" smtClean="0">
                <a:solidFill>
                  <a:srgbClr val="FF0000"/>
                </a:solidFill>
              </a:rPr>
              <a:t>Zona de seguridad.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Identificar las necesidades especiales de los integrantes de tu curso para otorgar la ayuda adecuada en caso de emergencia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4292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s-CL" b="1" dirty="0" smtClean="0"/>
              <a:t>Durante un sismo o Terremoto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052936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 smtClean="0"/>
              <a:t>AGACHATE</a:t>
            </a:r>
          </a:p>
          <a:p>
            <a:r>
              <a:rPr lang="es-CL" b="1" dirty="0" smtClean="0"/>
              <a:t>CUBRETE </a:t>
            </a:r>
          </a:p>
          <a:p>
            <a:r>
              <a:rPr lang="es-CL" b="1" dirty="0" smtClean="0"/>
              <a:t>AFIRMATE</a:t>
            </a:r>
          </a:p>
          <a:p>
            <a:r>
              <a:rPr lang="es-CL" b="1" dirty="0" smtClean="0"/>
              <a:t>SILENCIATE</a:t>
            </a:r>
          </a:p>
          <a:p>
            <a:r>
              <a:rPr lang="es-CL" dirty="0" smtClean="0"/>
              <a:t>Escucha   y sigue atentamente las indicaciones del profesor</a:t>
            </a:r>
          </a:p>
          <a:p>
            <a:pPr algn="just"/>
            <a:r>
              <a:rPr lang="es-CL" dirty="0" smtClean="0"/>
              <a:t>Durante el sismo. </a:t>
            </a:r>
            <a:r>
              <a:rPr lang="es-CL" dirty="0"/>
              <a:t>N</a:t>
            </a:r>
            <a:r>
              <a:rPr lang="es-CL" dirty="0" smtClean="0"/>
              <a:t>o podemos abandonar el lugar donde estamos realizando nuestro trabajo. Nos ponemos en atención para escuchar la señal de evacuación  (CAMPANA)</a:t>
            </a:r>
            <a:endParaRPr lang="es-C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47934"/>
              </p:ext>
            </p:extLst>
          </p:nvPr>
        </p:nvGraphicFramePr>
        <p:xfrm>
          <a:off x="7168834" y="1412776"/>
          <a:ext cx="1239359" cy="122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Fotografía de Photo Editor" r:id="rId3" imgW="5296639" imgH="5219048" progId="MSPhotoEd.3">
                  <p:embed/>
                </p:oleObj>
              </mc:Choice>
              <mc:Fallback>
                <p:oleObj name="Fotografía de Photo Editor" r:id="rId3" imgW="5296639" imgH="5219048" progId="MSPhotoEd.3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834" y="1412776"/>
                        <a:ext cx="1239359" cy="122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6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3711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4000" dirty="0" smtClean="0">
                <a:solidFill>
                  <a:srgbClr val="C00000"/>
                </a:solidFill>
              </a:rPr>
              <a:t>Después de un Sismo o  Terremoto</a:t>
            </a:r>
            <a:endParaRPr lang="es-CL" sz="4000" dirty="0">
              <a:solidFill>
                <a:srgbClr val="C0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71032" y="1412776"/>
            <a:ext cx="8856984" cy="4968552"/>
          </a:xfrm>
        </p:spPr>
        <p:txBody>
          <a:bodyPr>
            <a:noAutofit/>
          </a:bodyPr>
          <a:lstStyle/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Ubicarse de pie al lado de la mesa, formando filas en absoluto silencio.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AL TOQUE DE CAMPANA  el profesor dará la orden de evacuar la sala. 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Dirigirse a paso rápido, sin correr, a la zona de seguridad.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Durante el trayecto ir en silencio, con la finalidad de escuchar las indicaciones.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No debes llevar ningún objeto a la Zona de Seguridad, puedes provocar un accidente.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El profesor guía verificando que no falte ningún estudiante en la zona de seguridad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Una vez en la Zona de Seguridad el profesor pasara rápidamente lista para verificar que estén todos sus estudiantes, levantando su libro en señal de que </a:t>
            </a:r>
            <a:r>
              <a:rPr lang="es-CL" sz="2000" b="1" dirty="0" err="1" smtClean="0">
                <a:solidFill>
                  <a:srgbClr val="FF0000"/>
                </a:solidFill>
              </a:rPr>
              <a:t>estan</a:t>
            </a:r>
            <a:r>
              <a:rPr lang="es-CL" sz="2000" b="1" dirty="0" smtClean="0">
                <a:solidFill>
                  <a:srgbClr val="FF0000"/>
                </a:solidFill>
              </a:rPr>
              <a:t> completos.</a:t>
            </a:r>
          </a:p>
          <a:p>
            <a:pPr algn="just"/>
            <a:r>
              <a:rPr lang="es-CL" sz="2000" b="1" dirty="0" smtClean="0">
                <a:solidFill>
                  <a:srgbClr val="FF0000"/>
                </a:solidFill>
              </a:rPr>
              <a:t>Después de normalizada la situación se dará la orden de reintegrarse a las actividades normales y/o permanecer en la Zona de Seguridad si fuese necesario. </a:t>
            </a:r>
          </a:p>
          <a:p>
            <a:pPr algn="just"/>
            <a:endParaRPr lang="es-CL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 los Padres, Madres  y Apoderados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403648"/>
            <a:ext cx="8579296" cy="52657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dirty="0" smtClean="0"/>
              <a:t>Es recomendable: </a:t>
            </a:r>
          </a:p>
          <a:p>
            <a:pPr marL="0" indent="0" algn="just">
              <a:buNone/>
            </a:pPr>
            <a:r>
              <a:rPr lang="es-CL" dirty="0" smtClean="0"/>
              <a:t>Conocer el Plan de Seguridad del colegio con la finalidad de reforzar, en casa,  las conductas de prevención de su estudiante que le permitan actuar correctamente frente  a un siniestro.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No es recomendable:</a:t>
            </a:r>
          </a:p>
          <a:p>
            <a:pPr marL="0" indent="0" algn="just">
              <a:buNone/>
            </a:pPr>
            <a:r>
              <a:rPr lang="es-CL" dirty="0" smtClean="0"/>
              <a:t>Acudir al colegio inmediatamente después del sismo, esto dificulta el protocolo de seguridad.(congestión de autos, gente en las puertas de salida con crisis de pánico lo que no ayuda a la serenidad en momentos de crisis, </a:t>
            </a:r>
            <a:r>
              <a:rPr lang="es-CL" dirty="0" err="1" smtClean="0"/>
              <a:t>etc</a:t>
            </a:r>
            <a:r>
              <a:rPr lang="es-CL" dirty="0" smtClean="0"/>
              <a:t>).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Durante y después del sismo las puertas del colegio permanecerán cerradas, hasta que se haya ejecutado el protocolo de Seguridad.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El colegio es un lugar seguro, el apoderado deberá tener confianza que sus hijos están bien y se están tomando las medidas necesarias de evacuación y protección de los estudiantes.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Los Padres , Madres, Apoderados que quieran retirar a sus hijos, lo podrán hacer una vez normalizada la situación,  previa identificación y firma </a:t>
            </a:r>
            <a:r>
              <a:rPr lang="es-CL" dirty="0"/>
              <a:t> </a:t>
            </a:r>
            <a:r>
              <a:rPr lang="es-CL" dirty="0" smtClean="0"/>
              <a:t>en el Libro de Salida del estudiante. Los Padres esperaran su turno para ser atendido con tranquilidad y respeto por los trabajadores del colegio.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Los estudiantes no pueden ser retirados por personas que no sean sus padres y/o apoderados.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9127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944</Words>
  <Application>Microsoft Office PowerPoint</Application>
  <PresentationFormat>Presentación en pantalla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Fotografía de Photo Editor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Antes de un Sismo o Terremoto</vt:lpstr>
      <vt:lpstr>Durante un sismo o Terremoto</vt:lpstr>
      <vt:lpstr>Después de un Sismo o  Terremoto</vt:lpstr>
      <vt:lpstr>A los Padres, Madres  y Apoderados</vt:lpstr>
      <vt:lpstr>De las funciones del Colaborador encargado de evacuación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Wilson Cortés</dc:creator>
  <cp:lastModifiedBy>Daniela Pereira Galvez</cp:lastModifiedBy>
  <cp:revision>35</cp:revision>
  <dcterms:created xsi:type="dcterms:W3CDTF">2014-03-17T19:08:04Z</dcterms:created>
  <dcterms:modified xsi:type="dcterms:W3CDTF">2018-05-14T15:37:41Z</dcterms:modified>
</cp:coreProperties>
</file>